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258" r:id="rId2"/>
    <p:sldId id="260" r:id="rId3"/>
    <p:sldId id="261" r:id="rId4"/>
    <p:sldId id="262" r:id="rId5"/>
    <p:sldId id="264" r:id="rId6"/>
    <p:sldId id="268" r:id="rId7"/>
    <p:sldId id="265" r:id="rId8"/>
    <p:sldId id="266" r:id="rId9"/>
    <p:sldId id="267" r:id="rId10"/>
    <p:sldId id="269" r:id="rId11"/>
    <p:sldId id="270" r:id="rId12"/>
    <p:sldId id="271" r:id="rId13"/>
    <p:sldId id="272" r:id="rId14"/>
    <p:sldId id="276" r:id="rId15"/>
    <p:sldId id="277" r:id="rId16"/>
    <p:sldId id="278" r:id="rId17"/>
    <p:sldId id="279" r:id="rId18"/>
    <p:sldId id="273" r:id="rId19"/>
    <p:sldId id="275" r:id="rId20"/>
    <p:sldId id="274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7" r:id="rId68"/>
    <p:sldId id="328" r:id="rId69"/>
    <p:sldId id="329" r:id="rId70"/>
    <p:sldId id="330" r:id="rId71"/>
    <p:sldId id="263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3935B74-7DFB-482D-A2DF-6A127D4511FB}">
          <p14:sldIdLst>
            <p14:sldId id="258"/>
          </p14:sldIdLst>
        </p14:section>
        <p14:section name="1. Getting Started with Python" id="{AE7C5EE2-E5CE-4E85-BC88-85EBBB51E5F0}">
          <p14:sldIdLst>
            <p14:sldId id="260"/>
            <p14:sldId id="261"/>
          </p14:sldIdLst>
        </p14:section>
        <p14:section name="2. Computing with Formulas" id="{11F03BC0-5576-4348-8FD2-089BF5CF7F7F}">
          <p14:sldIdLst>
            <p14:sldId id="262"/>
            <p14:sldId id="264"/>
            <p14:sldId id="268"/>
            <p14:sldId id="265"/>
            <p14:sldId id="266"/>
            <p14:sldId id="267"/>
          </p14:sldIdLst>
        </p14:section>
        <p14:section name="3. Loops and Lists" id="{C63A0909-1AA1-4D7B-A1DF-F6E4EE8FD134}">
          <p14:sldIdLst>
            <p14:sldId id="269"/>
            <p14:sldId id="270"/>
            <p14:sldId id="271"/>
            <p14:sldId id="272"/>
            <p14:sldId id="276"/>
            <p14:sldId id="277"/>
            <p14:sldId id="278"/>
            <p14:sldId id="279"/>
            <p14:sldId id="273"/>
            <p14:sldId id="275"/>
            <p14:sldId id="274"/>
          </p14:sldIdLst>
        </p14:section>
        <p14:section name="4. Functions and Branching" id="{4C0B3D9E-E589-49CF-A014-0746CD0D62AE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</p14:sldIdLst>
        </p14:section>
        <p14:section name="5. User Input and Error Handling" id="{74E03BE6-0B24-4126-87DC-B71D99889D96}">
          <p14:sldIdLst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6. Arrays and Plotting" id="{5A99FB2E-B1C8-49EF-B5C4-F269D1C2F85F}">
          <p14:sldIdLst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</p14:sldIdLst>
        </p14:section>
        <p14:section name="7. Dictionaries and Strings" id="{3332E73E-2672-4BAE-BBE7-F6A1F5663549}">
          <p14:sldIdLst>
            <p14:sldId id="311"/>
            <p14:sldId id="312"/>
            <p14:sldId id="313"/>
            <p14:sldId id="314"/>
            <p14:sldId id="315"/>
            <p14:sldId id="316"/>
            <p14:sldId id="317"/>
          </p14:sldIdLst>
        </p14:section>
        <p14:section name="8. Classes" id="{98B49835-5147-4F7E-AEEF-167590B13746}">
          <p14:sldIdLst>
            <p14:sldId id="318"/>
            <p14:sldId id="319"/>
            <p14:sldId id="320"/>
            <p14:sldId id="321"/>
            <p14:sldId id="322"/>
            <p14:sldId id="323"/>
            <p14:sldId id="324"/>
          </p14:sldIdLst>
        </p14:section>
        <p14:section name="9. Object-Oriented Programming" id="{5D3BBA2A-9EAE-4AF6-995A-2F7797D2AB51}">
          <p14:sldIdLst>
            <p14:sldId id="325"/>
            <p14:sldId id="327"/>
            <p14:sldId id="328"/>
          </p14:sldIdLst>
        </p14:section>
        <p14:section name="Summary and Closing" id="{997815CB-CDE3-4E8E-A5A0-E4334D0309A7}">
          <p14:sldIdLst>
            <p14:sldId id="329"/>
            <p14:sldId id="330"/>
          </p14:sldIdLst>
        </p14:section>
        <p14:section name="Course Cover" id="{E6AF99FC-98E6-4CDA-AEE1-049E114EEC2B}">
          <p14:sldIdLst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47" d="100"/>
          <a:sy n="47" d="100"/>
        </p:scale>
        <p:origin x="54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32"/>
    </p:cViewPr>
  </p:sorter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4/18/2025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4/18/2025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4/18/2025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4/18/2025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Scientific Programming with Python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Opening and Preface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C1C50-4346-EDCD-5682-2D0754C27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35" y="1386348"/>
            <a:ext cx="2670851" cy="40853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604641-A35F-EF76-E925-C183B1A3FF85}"/>
              </a:ext>
            </a:extLst>
          </p:cNvPr>
          <p:cNvSpPr txBox="1"/>
          <p:nvPr/>
        </p:nvSpPr>
        <p:spPr>
          <a:xfrm>
            <a:off x="88491" y="147483"/>
            <a:ext cx="1681316" cy="1032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rgbClr val="FFC000"/>
                </a:solidFill>
              </a:rPr>
              <a:t>001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3FBF79-534E-4CA8-28CA-B91576D8B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766" y="3503854"/>
            <a:ext cx="4146699" cy="2934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8682C-7F1C-5896-493F-0B01D0665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C34EBB6-3DA8-77A4-BA5E-4BB1CC0AC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3.1 Loops for Automating Repetitive Tasks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C513C9-AFAD-54CA-9C1D-D082F013D09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010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E1AB3F-F7D0-CE40-7B67-82C06BC01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117" y="1915446"/>
            <a:ext cx="6316973" cy="4826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966FC1-D676-D824-CDF6-6F1F41C70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578" y="2901864"/>
            <a:ext cx="5553850" cy="26864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7395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C3FC0-F3F6-D5D0-A219-266582A87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DADA969-CBAF-6EE4-EDA5-7E4EFD9A8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3.2 Boolean Expressions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9F0565-0AAE-0CFC-2D31-967D5E58D469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011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F87D39-2360-5431-24C8-DAC732F03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248" y="1944943"/>
            <a:ext cx="6332319" cy="477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DF0D9B-D0F7-4E44-5E67-082B65991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057" y="2947572"/>
            <a:ext cx="5489102" cy="26090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662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FA027-3B17-8F98-1311-932D28A47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B5BE57E-12D1-D9A2-8667-EAA0A82DD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3.3 Using Lists to Store Sequences of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12568D-B2ED-1AFC-A455-3FDECEDA568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8800D48-EF9C-EA7C-FBAD-05519E4C3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501" y="1915447"/>
            <a:ext cx="6525718" cy="4853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63F8F1-2AE3-3B09-1362-12FCD1527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348" y="1632020"/>
            <a:ext cx="4663541" cy="46960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3161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8AD8A-A2D7-C635-7E10-29677E67A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9C21182-45BB-E37B-A1E7-3A2E22F2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 – (1)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F07507-ECEB-0F4C-4491-B0CB60B6D5E4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0FD0E2-E6C3-43BC-FC56-FCA530EC7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6" y="459591"/>
            <a:ext cx="1802102" cy="144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2B31DDA-87EE-CC81-3D47-E43C19F945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0720" y="1905615"/>
            <a:ext cx="7470389" cy="4868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35A0BD-F695-E790-2413-130CA2E2B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1078" y="2982368"/>
            <a:ext cx="4072767" cy="19700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204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90A85-5C2F-A3B1-08A3-314EA925D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07FCB37-E33F-F2C3-FDCB-B941E0DF9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 – (2)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EE3CE8-D653-F3CB-56BC-6BA1C94EEF8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254250-25F1-7597-AB54-1D3C4C656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6" y="459591"/>
            <a:ext cx="1802102" cy="144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905BDD1-B915-B9F4-A9E6-ECC19BCA2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0657" y="1905615"/>
            <a:ext cx="6867833" cy="4833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6D9989-837A-5D5A-3246-AAB60DE4B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924" y="3290190"/>
            <a:ext cx="4660087" cy="26212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0730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27100-41C1-C35D-DBC4-61D67E789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9D2DBFF2-4E19-69A2-65E1-AED792D3F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 – (3)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05AD1-0DCB-3254-CACE-9299B97A2ED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C09E35-31A6-E3A4-D237-0E6346EC3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6" y="459591"/>
            <a:ext cx="1802102" cy="144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CB462B7-99CB-AB8A-1FD6-F62A18151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8257" y="1905615"/>
            <a:ext cx="6872749" cy="4856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D65205-CE8D-4F56-305D-62E49310F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006" y="2779534"/>
            <a:ext cx="4488972" cy="27461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1854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52B03-ECAA-ADFC-339B-E972E7BE0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6C2288A-3484-67E2-75DF-6DB6F7232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 – (4)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8578C8-6465-C173-1260-424AAEA06F58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1A6D18-DC72-A0D7-131B-C3EE9DAEE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6" y="459591"/>
            <a:ext cx="1802102" cy="144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319346-E3A4-1B55-3A6D-5B7C7EAC6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5910" y="1905615"/>
            <a:ext cx="6705600" cy="4850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4173A-96BD-3178-B282-FCDC6746F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033" y="2551268"/>
            <a:ext cx="4315427" cy="28960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0836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CB1DF-7D6A-B659-EC29-BB0ED02A3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BEE225E-516C-F43A-4638-C08062315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 – (5)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C20C7F-FC57-86A0-E1E4-CB399E0D909C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1EE2E5-0B13-8EBA-68DD-859B56863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6" y="459591"/>
            <a:ext cx="1802102" cy="144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45356A-1E0F-197D-7004-EACCA2C2E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7888" y="1905615"/>
            <a:ext cx="6729595" cy="4835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AC8F5C-8130-72B6-AB98-0CB3C311B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579" y="2482302"/>
            <a:ext cx="4064101" cy="30630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3393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12149-08D3-DC03-6194-48F248767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7DB0E4A-D75E-5D7B-26E9-7DEC18E8F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3.5 Nested Lists and List Slicing – (1) List Nesting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6C8E77-6F9F-F931-13E7-5E22D88F074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018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F841D7-CF16-2480-2331-B541549176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7537" y="1935111"/>
            <a:ext cx="6417328" cy="4826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D45AFB-3B43-A1F0-A7D1-FA854ACFB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760" y="2921398"/>
            <a:ext cx="4793258" cy="30369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7851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786D0-9C33-3CC0-F07E-2DCF4EEDC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7C9D004-FDC9-3A3B-7F20-80C1BF321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3.5 Nested Lists and List Slicing - (2) List Slicing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C2E1F3-14AA-B747-078A-F9E1BF6F5EF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019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238B0C-1840-7C95-7FB8-3E87EBA6B6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7537" y="1935111"/>
            <a:ext cx="6417328" cy="4826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1C361A-9DAA-9E15-DD70-61F499788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526" y="2731871"/>
            <a:ext cx="5029902" cy="36866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4475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1. Getting Started with Python</a:t>
            </a:r>
            <a:br>
              <a:rPr lang="en-US" dirty="0"/>
            </a:br>
            <a:r>
              <a:rPr lang="en-US" dirty="0"/>
              <a:t>1.1 The First Example: Hello, world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1355CD-D183-9C31-E101-FF2D44CF942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892554-9852-1C92-2ECF-0FA3C8901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259" y="2024788"/>
            <a:ext cx="8448312" cy="4582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306836-D24A-6516-D6D8-1A4466C58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580" y="3067135"/>
            <a:ext cx="5603959" cy="3009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76C3D-1BBD-B59C-9081-0328AB5BD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87A6414-BBC9-CB1B-A7B4-F25F38E73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3.6 Tuples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C7F53B-68D0-522C-F24F-B90960A451B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0D06E1-D1A2-5C70-69B6-656CD4E35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034" y="1915446"/>
            <a:ext cx="6349624" cy="4809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C39730-A816-8A4D-C134-16D978BAF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660" y="1313820"/>
            <a:ext cx="5430008" cy="54109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9797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30F4F-96F5-34C6-B253-FE9F7E366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18099EC-4C25-2F7E-B5C1-C32B952A0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4.1 Programming with Functions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F2AAB6-FAB5-FF53-4AF8-0BB992FBBE4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6AF255-AFAC-3014-4A63-9ECD7F454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037" y="1984272"/>
            <a:ext cx="5756285" cy="4699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75D19C-A25C-24E6-B5DF-685BC235D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81032"/>
            <a:ext cx="5734850" cy="26673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6985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BD34E-3456-C867-4B47-594E6995A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4C84E4E-A3CE-2F71-D834-BA01D60D3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4.2 </a:t>
            </a:r>
            <a:r>
              <a:rPr lang="en-US" altLang="zh-CN" dirty="0"/>
              <a:t>Function </a:t>
            </a:r>
            <a:r>
              <a:rPr lang="en-US" altLang="zh-CN" b="1" u="sng" dirty="0"/>
              <a:t>Arguments</a:t>
            </a:r>
            <a:r>
              <a:rPr lang="en-US" altLang="zh-CN" dirty="0"/>
              <a:t> and Local Variables – (1)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7C74C3-FE48-4CD4-34BD-352E6CC20F8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A390E85-13ED-DF73-1C20-A16ECA106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046" y="1964608"/>
            <a:ext cx="7398885" cy="4544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D359D0-BFB3-E8B0-A848-21ADB481B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750" y="3740105"/>
            <a:ext cx="5147312" cy="3068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164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9BC76-6AF3-D5B2-CC4D-46E73C9C3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FAFB839-6A22-23BE-29A7-8AD9C1C7C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4.2 </a:t>
            </a:r>
            <a:r>
              <a:rPr lang="en-US" altLang="zh-CN" dirty="0"/>
              <a:t>Function Arguments and </a:t>
            </a:r>
            <a:r>
              <a:rPr lang="en-US" altLang="zh-CN" b="1" u="sng" dirty="0"/>
              <a:t>Local Variables</a:t>
            </a:r>
            <a:r>
              <a:rPr lang="en-US" altLang="zh-CN" b="1" dirty="0"/>
              <a:t> </a:t>
            </a:r>
            <a:r>
              <a:rPr lang="en-US" altLang="zh-CN" dirty="0"/>
              <a:t>– (2)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7FFF8E-D9E6-D8AD-36B6-8A8FD451D9BC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023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4C02A0-6564-BFEF-2C33-C8060FA29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657" y="1935111"/>
            <a:ext cx="7811729" cy="4827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63FB76-F7AF-CFF2-4F90-8FE8658EF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084" y="3568841"/>
            <a:ext cx="4955458" cy="31973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7946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5DEA4-3D61-5B54-3EB2-F9A7D6C9E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65C45FC-3415-4A3E-36DE-73A89A5DD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4.2 </a:t>
            </a:r>
            <a:r>
              <a:rPr lang="en-US" altLang="zh-CN" dirty="0"/>
              <a:t>Function Arguments and Local Variables – (3)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B98AAF-5220-C852-6E10-8557B39DDD7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024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4A5E8D-9BEE-F10C-CC3B-5B4BFC17C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824" y="1954775"/>
            <a:ext cx="7194990" cy="4803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934445-9CE7-3D3D-F693-895388AA8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906" y="3905706"/>
            <a:ext cx="5847020" cy="27156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8817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88A4C-0C29-6C35-0242-2BD539D74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3F87BED-AFD8-7DD6-513E-84FDEE7A1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4.2 </a:t>
            </a:r>
            <a:r>
              <a:rPr lang="en-US" altLang="zh-CN" dirty="0"/>
              <a:t>Function Arguments and Local Variables – (4)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B2F98-A8CB-21E6-8181-05A94CCDCE3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025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3EFD97D-5E46-3BE7-0421-B2656396F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089" y="1915448"/>
            <a:ext cx="7098724" cy="4799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FFBABA-8C37-ACD1-9EBB-291058488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942" y="3917809"/>
            <a:ext cx="4583528" cy="16839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2134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AC082-DACE-914D-265F-2BDF57947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71528AA-5794-18B0-2CE0-E347BEC9A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4.3 Default Arguments and Doc Strings – (1) Default Arguments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C51A1E-98DA-AAC3-6093-B0D83B6CFB5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026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4435D84-1E18-CBAA-3934-D5473FB97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988" y="1954776"/>
            <a:ext cx="6795553" cy="4750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BF79CE-03AC-73ED-F901-1B66EA1DF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111" y="2993581"/>
            <a:ext cx="4989431" cy="32302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7381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EFFAD-5890-1A72-068C-746E845AA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95D5FE5-B195-9F29-51D5-9008E9129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4.3 Default Arguments and Doc Strings – (2) Documentation of 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C4FFE4-C528-EA85-F7EE-0FA7C9014FE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027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A41342-0A91-1A47-D32C-0EA245497D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996" y="1962026"/>
            <a:ext cx="6850043" cy="477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BE0FF5-2F73-6BAD-ED63-153AD9EE6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033" y="3896188"/>
            <a:ext cx="5899354" cy="27489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3511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B0B4B-5E51-4866-E65E-8BDEC9182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9DA8093-6060-792B-1B7B-582765B29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4.4 IF-Tests for Branching the Program Flow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D4C4AC-60FB-AD9A-1E1C-34108A772785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028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74ADAF-2D0B-57F9-DAA7-63C186399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440" y="1935111"/>
            <a:ext cx="5849560" cy="4785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EF429E-F9FE-AD30-5FE3-4DFE38632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005" y="2302510"/>
            <a:ext cx="5800542" cy="4050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966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9212E-F1C5-EFC8-ADCF-2585CB266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3BF035E-1F09-464D-DBFA-1E00E7689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4.5 Functions as Arguments to Functions / Lambda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1853EC-35AB-7ECC-2BF1-8E676EDEF04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029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B0FBAC-127E-F123-923D-F343899F2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677" y="1915448"/>
            <a:ext cx="6858000" cy="4816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C184A3-E0F6-78C4-D392-191F082F3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336" y="3019720"/>
            <a:ext cx="4382112" cy="23720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0546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A8814-8B88-2431-4B5C-A92C3625C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ABC7859-ABE4-E740-0355-805C8F843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1. Getting Started with Python</a:t>
            </a:r>
            <a:br>
              <a:rPr lang="en-US" dirty="0"/>
            </a:br>
            <a:r>
              <a:rPr lang="en-US" dirty="0"/>
              <a:t>1.2 Different Ways of Use Python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D4C1FE-068E-3C9E-BEEA-DE87336E29D8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003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AC69F95-3A8F-BA03-74DB-40E9B0C87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0542" y="1923412"/>
            <a:ext cx="8741008" cy="4600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340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97AAD-F234-3C64-5492-67D05F7E1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6B3B7EF-39BC-6B23-95DE-543A7AECF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4.6 </a:t>
            </a:r>
            <a:r>
              <a:rPr lang="en-US" altLang="zh-CN" dirty="0"/>
              <a:t>Solving Equations with Functions (1) Bisection Method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AF42BE-4EA9-7645-35FA-C663E93EAD2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BED51C-78F9-9AAE-7A9E-CCC6040F3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232" y="1954776"/>
            <a:ext cx="6795277" cy="4750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BD31AA-EA4E-50DA-D1F5-AD7F38272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375" y="1702045"/>
            <a:ext cx="4629858" cy="28655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3012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8522F-B9B4-681B-B372-56A5AADF5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9710044-DB19-274A-5709-29A923052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4.6 </a:t>
            </a:r>
            <a:r>
              <a:rPr lang="en-US" altLang="zh-CN" dirty="0"/>
              <a:t>Solving Equations with Functions (2) Newton’s Method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0E186-30D3-9CBC-AE7D-92F17C8E01D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509B1D-7D95-C58B-85EA-FACDF48147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0337" y="1944943"/>
            <a:ext cx="6741676" cy="4769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631D50-4637-E9A0-7D4D-52436C3AE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853" y="2654709"/>
            <a:ext cx="3833044" cy="361150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1048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818D7-33DF-8411-BE58-C2FD0FF65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6309E64-D775-F682-6C1F-737B02416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4.7 Writing Test Function to Verify our Programs (1) Basis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5AEC7D-B77A-3A54-9CD5-6E8B0AE2F52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1B81351-38E7-E271-5C6D-BE836B832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1476" y="1925279"/>
            <a:ext cx="7606234" cy="4932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40CED-ED26-D156-949F-B07DF35D5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421" y="2681980"/>
            <a:ext cx="3482789" cy="3041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265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5103B-231A-7233-B394-475D4C3B8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92480FE-FBBF-8264-7EE7-756FBD57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4.7 Writing Test Function to Verify our Programs (2) More Tests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2384E7-357B-5C25-A0A1-95EA8611B36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033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1C889A3-5DED-A1AF-5AB6-461C95F94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7840" y="1915446"/>
            <a:ext cx="7433270" cy="4870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90AE4A-F8B3-3826-8D48-66EEE5029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264" y="2823860"/>
            <a:ext cx="3671243" cy="30538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9864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E0CD9-9A1A-A534-FD82-86481DF45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850FB84-48F6-66A2-86D4-FCB66C372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5.1 Reading User Input Data – (1) Interaction for Inputs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305BFB-5429-9632-EC5C-6AC4C11FA85D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034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9A5AEE9-7402-0FC1-EBD7-0C620428F3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254" y="1964608"/>
            <a:ext cx="8525239" cy="47901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E9D5FA-8E38-047D-5682-8487E762F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688" y="3969242"/>
            <a:ext cx="4905058" cy="22447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747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4F452-50CD-6667-1FF5-BE784D9EE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A503306-D417-70FA-EE62-02281AA82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5.1 Reading User Input Data – (2) Interaction for Inputs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673D52-21A9-D4B7-04DA-CD4A5162A343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035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898D602-EA66-D059-04D8-930E169BB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297" y="1954776"/>
            <a:ext cx="8457374" cy="4775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826491-3EA6-9B8E-E701-4BED2D95B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436" y="4011560"/>
            <a:ext cx="4553428" cy="25613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7761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075EF-7B80-8294-57E1-24EC1E42D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2D7CDDB-0257-8831-4DA9-A829D07E6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5.2 Flexible User Input (1) using </a:t>
            </a:r>
            <a:r>
              <a:rPr lang="en-US" b="1" dirty="0"/>
              <a:t>eval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3BC193-806C-EBDB-A60E-9A63A7788EC1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036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45CF8B-E3EC-9CEB-BD8A-B3F9F03E5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591" y="1974440"/>
            <a:ext cx="7638047" cy="47688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718B57-CB8D-4545-D19A-991952DBE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552" y="4048772"/>
            <a:ext cx="5200857" cy="26945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4939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27DCE-D00D-7B39-C88F-19223A808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CC3BB54-C59C-C4D6-009D-118390FDD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5.2 Flexible User Input (2) using </a:t>
            </a:r>
            <a:r>
              <a:rPr lang="en-US" b="1" dirty="0"/>
              <a:t>exec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72EC3-78B6-B3BC-25DF-62F1C276A06C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037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8E61EB-DA18-9C1F-D79A-46C6CECBF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545" y="1964608"/>
            <a:ext cx="7678236" cy="4822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4F8081-4C2B-BAB1-5B0F-970A3C7CE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244" y="4418207"/>
            <a:ext cx="4750363" cy="18016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3035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60814-A44C-DF8C-F32C-B474BEA31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CAC0929-9116-A868-BC99-F93F3C179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5.3 Reading Data from Files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2F4144-8348-F5C3-4D24-DDAEA09C1C1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038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DC7AFEB-0C2A-02C7-EE42-8C0DF3D4F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874" y="1935111"/>
            <a:ext cx="7359752" cy="4791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F10E66-D5BA-8FF3-F3BD-DE8D58161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586" y="4145097"/>
            <a:ext cx="4678274" cy="22465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7891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58867-1E86-72D0-8FBB-761D63ABC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3F42FD1-FC2F-9337-9096-2E3715660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5.4 Writing Data to Files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8BBD6A-FCF5-88BB-D6CA-573C5D05695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039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A9B9FBD-4EB4-5188-AADF-05DA81E58B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716" y="1935111"/>
            <a:ext cx="7331426" cy="4833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C6E6CC-08D6-DE5A-9FA7-BC2751DBE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635" y="4138833"/>
            <a:ext cx="4626224" cy="26294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2665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3866C-9D7F-305C-6EAA-2453D2448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74B1729-43BD-78A5-68D0-373032FE9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2.1 Programming Simple Mathematics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0BA384-8A32-B894-2F29-FEB361F5611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004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7D57FE-7AF5-D3C2-8473-ED818CEE0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6852" y="1964607"/>
            <a:ext cx="7025281" cy="4701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6C9BE8-4F45-B161-450D-A728B609A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33" y="2867427"/>
            <a:ext cx="4050656" cy="9769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1071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97F0E-BA4E-D0B6-55A5-B983B2AC2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CAFEFDF-2C33-E5C3-18F1-7492ED533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5.5 Handling Errors in Programs (1) Standard Python Exception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3DE59D-A0A2-FA78-6AC1-A9090A3CEC9D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0F96EE-1EBC-0F65-6042-A37427782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3330" y="1964608"/>
            <a:ext cx="8155701" cy="4787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D3F37F-4094-EF38-1570-57FC37CC3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641" y="2068192"/>
            <a:ext cx="4274881" cy="25017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1229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879BC-2C1A-03FE-959E-7D272052C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A16E756-AB5D-E76F-93D6-8CCD5087D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5.5 Handling Errors in Programs (2) Program Self Exception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F1A257-3014-28A4-DF42-7BE7ADD11075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ABCE87-CCDB-30D4-B86A-6373CADBF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952" y="1954776"/>
            <a:ext cx="7847467" cy="4679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E0DD98-F990-F92E-E1A8-648F5AF75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419" y="2364741"/>
            <a:ext cx="3508406" cy="38007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1547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EBD9E-DEA2-752E-69C0-67AFD43EA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7D897C2-E8F1-A1D0-8E1D-C63717C4A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5.6 Making Modules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EDC48B-EDB2-33D0-139E-992170C78E2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87D58FE-B902-11EC-628C-22AE8E991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745" y="1944943"/>
            <a:ext cx="7251403" cy="4798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93E7C0-E62D-6676-2424-987B842E4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017" y="2092426"/>
            <a:ext cx="4023238" cy="40232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5015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B8064-8681-D82B-AD84-47A67B4ED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CCD30A9-377E-75DB-1CBE-3384C1B17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6. </a:t>
            </a:r>
            <a:r>
              <a:rPr lang="en-US" altLang="zh-CN" sz="3600" b="1" dirty="0"/>
              <a:t>Arrays and Plotting</a:t>
            </a:r>
            <a:br>
              <a:rPr lang="en-US" altLang="zh-CN" sz="3600" b="1" dirty="0"/>
            </a:br>
            <a:r>
              <a:rPr lang="en-US" dirty="0"/>
              <a:t>6.1 NumPy and Array Computing – Part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892701-4020-2ADC-D2E8-8554DBEB6D0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2A1F83-4181-0AE6-05CB-80EEBC2132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337" y="2081419"/>
            <a:ext cx="7372142" cy="449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B6234C-FEAC-C4E6-220B-AB6EDD0E6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706" y="2566105"/>
            <a:ext cx="4999000" cy="1051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192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02397-543A-E2E5-CD15-55325BB39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63D0D88-6606-4AE0-6017-520947F79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6. </a:t>
            </a:r>
            <a:r>
              <a:rPr lang="en-US" altLang="zh-CN" sz="3600" b="1" dirty="0"/>
              <a:t>Arrays and Plotting</a:t>
            </a:r>
            <a:br>
              <a:rPr lang="en-US" altLang="zh-CN" sz="3600" b="1" dirty="0"/>
            </a:br>
            <a:r>
              <a:rPr lang="en-US" dirty="0"/>
              <a:t>6.1 NumPy and Array Computing – Part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D13024-C5B3-ACA9-9C58-6B1C0526B10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3FE914-2E15-9521-1E04-D5E6512DD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337" y="2081419"/>
            <a:ext cx="7372142" cy="449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3EB128-056B-AFB6-3222-A02C42502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658" y="4519921"/>
            <a:ext cx="5032657" cy="1980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1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42571-3680-E541-97BB-C12C469B1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D22E440-64EA-77FD-307E-AE7A58BD3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6. </a:t>
            </a:r>
            <a:r>
              <a:rPr lang="en-US" altLang="zh-CN" sz="3600" b="1" dirty="0"/>
              <a:t>Arrays and Plotting</a:t>
            </a:r>
            <a:br>
              <a:rPr lang="en-US" altLang="zh-CN" sz="3600" b="1" dirty="0"/>
            </a:br>
            <a:r>
              <a:rPr lang="en-US" dirty="0"/>
              <a:t>6.2 Plotting Curves with Matplotlib – Part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2630EE-8357-9FE4-6B3F-7AC12F1AD9C4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045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10BCE13-3CB4-D48A-9951-E0760A063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558" y="1926570"/>
            <a:ext cx="7983120" cy="4766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4C9977-6557-8CC1-8502-7A99614A3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9220" y="2466962"/>
            <a:ext cx="3524742" cy="2562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721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4B2CA-E831-C1B0-0436-39323A922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8943619-90EE-9E19-2DE4-ECD8566CD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6. </a:t>
            </a:r>
            <a:r>
              <a:rPr lang="en-US" altLang="zh-CN" sz="3600" b="1" dirty="0"/>
              <a:t>Arrays and Plotting</a:t>
            </a:r>
            <a:br>
              <a:rPr lang="en-US" altLang="zh-CN" sz="3600" b="1" dirty="0"/>
            </a:br>
            <a:r>
              <a:rPr lang="en-US" dirty="0"/>
              <a:t>6.2 Plotting Curves with Matplotlib – Part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022CC9-D312-FE45-0DF6-58283566A5E3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046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24F6243-AAA8-9C5B-F279-8D148A614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558" y="1926570"/>
            <a:ext cx="7983120" cy="4766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75D187-AFC5-30BF-BF27-7E60DC122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973" y="2852308"/>
            <a:ext cx="4022131" cy="2957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813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3E8A2-FEC1-7E32-109B-9DDDC807C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870416B-61B4-4315-CED0-25D43F05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6. </a:t>
            </a:r>
            <a:r>
              <a:rPr lang="en-US" altLang="zh-CN" sz="3600" b="1" dirty="0"/>
              <a:t>Arrays and Plotting</a:t>
            </a:r>
            <a:br>
              <a:rPr lang="en-US" altLang="zh-CN" sz="3600" b="1" dirty="0"/>
            </a:br>
            <a:r>
              <a:rPr lang="en-US" dirty="0"/>
              <a:t>6.3 Plotting Discontinuous and Piecewise-Defined Functions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2D0EA4-8BFC-96E1-4260-6788C1262AD7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047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9DD6FB-DFC2-26AA-CD91-880C0BD54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053" y="1942272"/>
            <a:ext cx="7233999" cy="4823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9168A1-D535-07CE-9F3C-B6FAB87BB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354" y="2494271"/>
            <a:ext cx="4174304" cy="3100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689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5E2CA-4DA5-DDE7-96B2-9DDD2AAD8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0A32A29-9E4E-EEB0-7C70-2A973EEDF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6. </a:t>
            </a:r>
            <a:r>
              <a:rPr lang="en-US" altLang="zh-CN" sz="3600" b="1" dirty="0"/>
              <a:t>Arrays and Plotting</a:t>
            </a:r>
            <a:br>
              <a:rPr lang="en-US" altLang="zh-CN" sz="3600" b="1" dirty="0"/>
            </a:br>
            <a:r>
              <a:rPr lang="en-US" dirty="0"/>
              <a:t>6.4 Making a Movie of a Plot – First Alternative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1ACA94-6A8F-CA8E-6736-D3F5D75603F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048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417958-2A65-B203-C1B3-698025984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8177" y="1952211"/>
            <a:ext cx="7350023" cy="4837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C5A677-4111-5C06-D128-36649D118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000" y="1739348"/>
            <a:ext cx="3440599" cy="2723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90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43984-1453-F98E-B29E-D8A5B0F34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D6E44E1-8816-76CA-55E6-9FF7F1A25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6. </a:t>
            </a:r>
            <a:r>
              <a:rPr lang="en-US" altLang="zh-CN" sz="3600" b="1" dirty="0"/>
              <a:t>Arrays and Plotting</a:t>
            </a:r>
            <a:br>
              <a:rPr lang="en-US" altLang="zh-CN" sz="3600" b="1" dirty="0"/>
            </a:br>
            <a:r>
              <a:rPr lang="en-US" dirty="0"/>
              <a:t>6.4 Making a Movie of a Plot – Second Alternative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C2BAF1-2AEC-AD04-9A82-037C7749BE41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049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0A3780E-04FD-1321-CAFF-FEB4F74EB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9194" y="1932333"/>
            <a:ext cx="7657910" cy="4847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9C8EE3-AF1B-1883-4F56-D9DBC6E3B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6053" y="1828456"/>
            <a:ext cx="3601390" cy="2794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08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079F1-7BFA-875A-35FB-40BC4523D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FB07E08-3D40-B494-A996-D63967DAD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2.2 Variables and Variable Types (1)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8AAF94-66AF-0699-BED1-C8BA86D41EB2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671F06-7A18-9C57-12DE-848D92AD43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774" y="1918720"/>
            <a:ext cx="7320745" cy="4822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FAD97A-4295-73F4-B892-500D6D4A0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131" y="2715480"/>
            <a:ext cx="4480095" cy="26682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5402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8645E-7C5F-E4D9-07A7-A317102CD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3C5ACFF-A0F9-6039-F186-6AD3F576C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6. </a:t>
            </a:r>
            <a:r>
              <a:rPr lang="en-US" altLang="zh-CN" sz="3600" b="1" dirty="0"/>
              <a:t>Arrays and Plotting</a:t>
            </a:r>
            <a:br>
              <a:rPr lang="en-US" altLang="zh-CN" sz="3600" b="1" dirty="0"/>
            </a:br>
            <a:r>
              <a:rPr lang="en-US" dirty="0"/>
              <a:t>6.4 Making a Movie of a Plot – Third Alternative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D1CCBF-66E5-3D7B-8FC6-3D2CBB7014C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050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4BC8599-CBBA-2DD8-403B-E19F20DD8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658" y="1942890"/>
            <a:ext cx="7279612" cy="4815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ED0B3B-EDAB-9398-B9C0-8AECD84C6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956" y="2375452"/>
            <a:ext cx="4176787" cy="29916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112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3EAFC-19D9-2EFC-60AD-4F8C23D33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A0C6A65-D289-DBF3-A144-CF509824C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6. </a:t>
            </a:r>
            <a:r>
              <a:rPr lang="en-US" altLang="zh-CN" sz="3600" b="1" dirty="0"/>
              <a:t>Arrays and Plotting</a:t>
            </a:r>
            <a:br>
              <a:rPr lang="en-US" altLang="zh-CN" sz="3600" b="1" dirty="0"/>
            </a:br>
            <a:r>
              <a:rPr lang="en-US" dirty="0"/>
              <a:t>6.5 More Useful Array Operations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B96A5B-9DDF-A57B-12E4-E2EC05CD096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051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2BB7BE-ADDE-5F36-4D37-D4972B80A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1253" y="1972089"/>
            <a:ext cx="6510234" cy="476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6CFD61-A285-3B53-AB63-15F1157BB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282" y="3597711"/>
            <a:ext cx="4105527" cy="1362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13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820A1-8830-45C1-FDD8-20EFBBD3F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0FE8E4-FCDB-C7A9-D376-FD8E3B11A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7. </a:t>
            </a:r>
            <a:r>
              <a:rPr lang="en-US" altLang="zh-CN" sz="3600" b="1" dirty="0"/>
              <a:t>Dictionaries and String</a:t>
            </a:r>
            <a:br>
              <a:rPr lang="en-US" altLang="zh-CN" sz="3600" b="1" dirty="0"/>
            </a:br>
            <a:r>
              <a:rPr lang="en-US" dirty="0"/>
              <a:t>7.1 Dictionaries – 1. Basis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5FA75D-FDF9-44B5-07B3-991AF600FE21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052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4D4C45-9FC5-BEB1-2E95-AC7AD01F5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7904" y="1922393"/>
            <a:ext cx="7657618" cy="4819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451CB0-1318-A03F-A892-5E51CC0AA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807" y="2083895"/>
            <a:ext cx="4391638" cy="22482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6152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950A5-65E5-4227-1859-1E5B75796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96429F68-42E1-6B29-C3A8-D42779017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7. </a:t>
            </a:r>
            <a:r>
              <a:rPr lang="en-US" altLang="zh-CN" sz="3600" b="1" dirty="0"/>
              <a:t>Dictionaries and String</a:t>
            </a:r>
            <a:br>
              <a:rPr lang="en-US" altLang="zh-CN" sz="3600" b="1" dirty="0"/>
            </a:br>
            <a:r>
              <a:rPr lang="en-US" dirty="0"/>
              <a:t>7.1 Dictionaries – 2. Similarities with Lists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CB2974-CD15-9DED-E18A-D7AF143F98E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053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6759613-6654-BE6C-4EDD-5AAC13A675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032" y="1962150"/>
            <a:ext cx="7688611" cy="4777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99C8A3-A680-090E-651E-826375FDE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999" y="1828456"/>
            <a:ext cx="6220748" cy="23148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7777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733C1-EA87-46D0-0E16-FCCD01BA4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3F29A6D-23D5-02E0-0C8E-A492EC93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7. </a:t>
            </a:r>
            <a:r>
              <a:rPr lang="en-US" altLang="zh-CN" sz="3600" b="1" dirty="0"/>
              <a:t>Dictionaries and String</a:t>
            </a:r>
            <a:br>
              <a:rPr lang="en-US" altLang="zh-CN" sz="3600" b="1" dirty="0"/>
            </a:br>
            <a:r>
              <a:rPr lang="en-US" dirty="0"/>
              <a:t>7.3 </a:t>
            </a:r>
            <a:r>
              <a:rPr lang="en-US" altLang="zh-CN" dirty="0"/>
              <a:t>Example: A Dictionary for Polynomials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E7E180-FF32-C873-894A-D507F4AD7A1B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054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42B5C9-9079-8041-6722-E4DD57AC3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9987" y="2003936"/>
            <a:ext cx="7605252" cy="4677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BCA5F5-9DA9-4F14-7ADD-DA821D494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917" y="2370301"/>
            <a:ext cx="3454834" cy="808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0ACEAA-B7D5-7EC5-9637-E761ADBEB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286" y="3807226"/>
            <a:ext cx="3778096" cy="686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DA84709A-F0D1-9CAF-7653-5BADBE5EAF47}"/>
              </a:ext>
            </a:extLst>
          </p:cNvPr>
          <p:cNvSpPr/>
          <p:nvPr/>
        </p:nvSpPr>
        <p:spPr>
          <a:xfrm>
            <a:off x="8888361" y="3236419"/>
            <a:ext cx="835742" cy="483875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3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FE16D-65F7-999F-4255-C2CFAEC4B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41741FB-49E4-1B28-7CF8-BA5901B51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7. </a:t>
            </a:r>
            <a:r>
              <a:rPr lang="en-US" altLang="zh-CN" sz="3600" b="1" dirty="0"/>
              <a:t>Dictionaries and String</a:t>
            </a:r>
            <a:br>
              <a:rPr lang="en-US" altLang="zh-CN" sz="3600" b="1" dirty="0"/>
            </a:br>
            <a:r>
              <a:rPr lang="en-US" dirty="0"/>
              <a:t>7.4 Example: Reading File Data to a Dictionary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262AFF-D413-2F21-A018-B8EFEB35FE59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055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4CBEFBD-ABD3-44B7-4F0A-856FE48AC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8033" y="1935111"/>
            <a:ext cx="7350895" cy="4768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Reading/Fetching Data From CSV File Using CSV DictReader Python | CSV ...">
            <a:extLst>
              <a:ext uri="{FF2B5EF4-FFF2-40B4-BE49-F238E27FC236}">
                <a16:creationId xmlns:a16="http://schemas.microsoft.com/office/drawing/2014/main" id="{13786C40-6898-9C61-A906-90F19D58E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95" y="1935111"/>
            <a:ext cx="5054722" cy="28432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75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2C60C-6601-4AD0-0DCC-E7EB5F19A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9500CFB-5BA2-ECF3-B69B-66D46F490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7. </a:t>
            </a:r>
            <a:r>
              <a:rPr lang="en-US" altLang="zh-CN" sz="3600" b="1" dirty="0"/>
              <a:t>Dictionaries and String</a:t>
            </a:r>
            <a:br>
              <a:rPr lang="en-US" altLang="zh-CN" sz="3600" b="1" dirty="0"/>
            </a:br>
            <a:r>
              <a:rPr lang="en-US" dirty="0"/>
              <a:t>7.5 String Manipulation – 1. String slicing, find and replace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C3F1DB-B5B7-C7B0-A735-BEEDE4C108A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056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6B1192-DB53-AA7B-5A27-D01CE6431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096" y="1954776"/>
            <a:ext cx="7974452" cy="4798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184550-0256-E272-AE9B-965A06F9A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399" y="1954775"/>
            <a:ext cx="5060263" cy="24205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7160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4E97D-819A-D355-9B25-10553E868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CEFAA61-7E23-56F2-49B4-819B04741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7. </a:t>
            </a:r>
            <a:r>
              <a:rPr lang="en-US" altLang="zh-CN" sz="3600" b="1" dirty="0"/>
              <a:t>Dictionaries and String</a:t>
            </a:r>
            <a:br>
              <a:rPr lang="en-US" altLang="zh-CN" sz="3600" b="1" dirty="0"/>
            </a:br>
            <a:r>
              <a:rPr lang="en-US" dirty="0"/>
              <a:t>7.5 String Manipulation – 2. Splitting and Joining String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231049-B0F2-9F05-BEDF-583F5699E31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057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1DDEA49-74C0-7340-D4A4-0FB333F80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089" y="1915447"/>
            <a:ext cx="7915943" cy="4834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D3EB97-AD99-2562-4F5A-2CBE1DF32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791" y="1828456"/>
            <a:ext cx="4948604" cy="26589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2082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3E3B5-18D4-390A-F1BC-6EAD112E9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B1597FC-6D17-2894-DB2E-5AF5EBECD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7. </a:t>
            </a:r>
            <a:r>
              <a:rPr lang="en-US" altLang="zh-CN" sz="3600" b="1" dirty="0"/>
              <a:t>Dictionaries and String</a:t>
            </a:r>
            <a:br>
              <a:rPr lang="en-US" altLang="zh-CN" sz="3600" b="1" dirty="0"/>
            </a:br>
            <a:r>
              <a:rPr lang="en-US" dirty="0"/>
              <a:t>7.5 String Manipulation – 3. Other String Methods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F6F021-D443-8AB2-D90D-244F4A51CF2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058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48051D-EDF9-60D2-ADBF-495FF371C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657" y="1875159"/>
            <a:ext cx="8037871" cy="4929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 descr="Python String Methods">
            <a:extLst>
              <a:ext uri="{FF2B5EF4-FFF2-40B4-BE49-F238E27FC236}">
                <a16:creationId xmlns:a16="http://schemas.microsoft.com/office/drawing/2014/main" id="{FE7DA490-47DB-2FF2-06B2-865FF9B59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9199" y="1995949"/>
            <a:ext cx="3565259" cy="40361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52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CA24A-ECE5-5AE0-A62D-169209E45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66D0B2F-F58C-C241-0D8C-E53A345C7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8941" y="1964608"/>
            <a:ext cx="7513782" cy="4794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E28A2ED-9A8D-B684-64CC-938084C0E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8. Classes</a:t>
            </a:r>
            <a:br>
              <a:rPr lang="en-US" altLang="zh-CN" sz="3600" b="1" dirty="0"/>
            </a:br>
            <a:r>
              <a:rPr lang="en-US" dirty="0"/>
              <a:t>8.1 Basics of Classes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DE9F08-A288-4E0B-93F6-C19B046A3CBB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059</a:t>
            </a:r>
          </a:p>
        </p:txBody>
      </p:sp>
      <p:pic>
        <p:nvPicPr>
          <p:cNvPr id="1026" name="Picture 2" descr="Classes (OOP) | Brilliant Math &amp; Science Wiki">
            <a:extLst>
              <a:ext uri="{FF2B5EF4-FFF2-40B4-BE49-F238E27FC236}">
                <a16:creationId xmlns:a16="http://schemas.microsoft.com/office/drawing/2014/main" id="{4B606110-23B3-55AF-C324-D16A93D92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724" y="1692777"/>
            <a:ext cx="3056862" cy="21371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320DEB-78E1-51C3-EB7E-33C030829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1265" y="4135464"/>
            <a:ext cx="3163490" cy="23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8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E9578-3C8E-F819-5AA2-98439D22E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7321D3E-227C-807C-B676-0B917FCB1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2.2 Variables and Variable Types (2)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5280A7-A430-D0AF-8DB3-BF91E549C67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006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B3E287E-E3FF-4333-AAA8-5807CD2E3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774" y="1918720"/>
            <a:ext cx="7320745" cy="4822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608991-5533-1091-045B-BD182247C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228" y="3877989"/>
            <a:ext cx="4000279" cy="27201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050" name="Picture 2" descr="Why and How to Do Comments in Python">
            <a:extLst>
              <a:ext uri="{FF2B5EF4-FFF2-40B4-BE49-F238E27FC236}">
                <a16:creationId xmlns:a16="http://schemas.microsoft.com/office/drawing/2014/main" id="{31AE633B-41F4-BAFF-E5CF-C16427320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228" y="1728144"/>
            <a:ext cx="4000279" cy="22501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15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06105-D5A0-74FF-7411-DBB573D64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27BC924-76B8-8F25-E258-26DA51A2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8. Classes</a:t>
            </a:r>
            <a:br>
              <a:rPr lang="en-US" altLang="zh-CN" sz="3600" b="1" dirty="0"/>
            </a:br>
            <a:r>
              <a:rPr lang="en-US" dirty="0"/>
              <a:t>8.2 Protected Class Attributes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35CADC-EAE1-919D-03D1-00C1F4DB628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060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929093-A1A8-73C2-9F34-D41DAC033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894" y="1905614"/>
            <a:ext cx="7732539" cy="484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035B14-6A96-D34C-6AED-FA0C6D562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153" y="1566709"/>
            <a:ext cx="4492215" cy="35170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3660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67249-195A-8F04-83A0-BA731D8F9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62FB6D8-7DFF-E60C-1268-CA33AD156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8. Classes</a:t>
            </a:r>
            <a:br>
              <a:rPr lang="en-US" altLang="zh-CN" sz="3600" b="1" dirty="0"/>
            </a:br>
            <a:r>
              <a:rPr lang="en-US" dirty="0"/>
              <a:t>8.3 Special Methods – 1. Calling (__call__), Printing (__str__)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DB8FDB-BBF2-3C87-0BB5-F8BF0BC764EB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061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0C6AAE-0C9D-3EC5-4064-CF4EC33CC7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3859" y="1944943"/>
            <a:ext cx="6848928" cy="4810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1623E3-931B-30A5-6DA0-4E18EB2CC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047" y="1526882"/>
            <a:ext cx="5716577" cy="31237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4595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784F2-ABA6-DFEA-CE55-3995364DD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3F0AAF-BB81-D23C-A89B-A6F14C59C2C7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062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0D7F28-AEDE-67C8-5383-4C52F29C9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9227476" cy="1362113"/>
          </a:xfrm>
        </p:spPr>
        <p:txBody>
          <a:bodyPr>
            <a:normAutofit/>
          </a:bodyPr>
          <a:lstStyle/>
          <a:p>
            <a:r>
              <a:rPr lang="en-US" sz="3600" b="1" dirty="0"/>
              <a:t>8. Classes</a:t>
            </a:r>
            <a:br>
              <a:rPr lang="en-US" altLang="zh-CN" sz="3600" b="1" dirty="0"/>
            </a:br>
            <a:r>
              <a:rPr lang="en-US" dirty="0"/>
              <a:t>8.3 Special Methods – 2. Math, __</a:t>
            </a:r>
            <a:r>
              <a:rPr lang="en-US" dirty="0" err="1"/>
              <a:t>repr</a:t>
            </a:r>
            <a:r>
              <a:rPr lang="en-US" dirty="0"/>
              <a:t>__ and more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2C965E9-B61F-79A8-CEC0-335D9A9463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658" y="1935111"/>
            <a:ext cx="7546258" cy="48212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FFF34D-14F6-5E58-F7B6-6D5EFC4BB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938" y="1720824"/>
            <a:ext cx="5573914" cy="30054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8381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281D8-5E92-3135-5085-942BA13F1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986CD0-0E25-49AA-6253-19C0C11441F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063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FC9463-FBCB-F96D-94E9-AC4BC2A13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9227476" cy="1362113"/>
          </a:xfrm>
        </p:spPr>
        <p:txBody>
          <a:bodyPr>
            <a:normAutofit/>
          </a:bodyPr>
          <a:lstStyle/>
          <a:p>
            <a:r>
              <a:rPr lang="en-US" sz="3600" b="1" dirty="0"/>
              <a:t>8. Classes</a:t>
            </a:r>
            <a:br>
              <a:rPr lang="en-US" altLang="zh-CN" sz="3600" b="1" dirty="0"/>
            </a:br>
            <a:r>
              <a:rPr lang="en-US" dirty="0"/>
              <a:t>8.4 Example: Automatic Differentiation of Functions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4ADF61-6132-6F38-FC65-0E7725BE56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1479" y="1935111"/>
            <a:ext cx="7199798" cy="4775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99FA21-551C-7734-B352-4B413D3CF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73" y="1935111"/>
            <a:ext cx="4903630" cy="275829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4227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ED9A7-DE36-1515-7E17-DEB0A7618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E935DB-1364-332F-B08E-2B08F2A1455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064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1B281F-7AB0-A3FF-7928-CEEFA5FD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9227476" cy="1362113"/>
          </a:xfrm>
        </p:spPr>
        <p:txBody>
          <a:bodyPr>
            <a:normAutofit/>
          </a:bodyPr>
          <a:lstStyle/>
          <a:p>
            <a:r>
              <a:rPr lang="en-US" sz="3600" b="1" dirty="0"/>
              <a:t>8. Classes</a:t>
            </a:r>
            <a:br>
              <a:rPr lang="en-US" altLang="zh-CN" sz="3600" b="1" dirty="0"/>
            </a:br>
            <a:r>
              <a:rPr lang="en-US" dirty="0"/>
              <a:t>8.5 Test Functions for Classes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3D7E07A-33E6-F470-81DC-50CE54D85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8516" y="1944944"/>
            <a:ext cx="7103768" cy="4766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B8B85D-C478-85B8-5D30-4F44C98C4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494" y="1828456"/>
            <a:ext cx="4734586" cy="34580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0472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CA657-43AF-CDAE-9366-E7DAEF7EE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F82DD4-2BBC-5BF3-D18D-69CB85EECFF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065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669CC4-8CE0-B4FA-F564-BBA375D35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9227476" cy="1362113"/>
          </a:xfrm>
        </p:spPr>
        <p:txBody>
          <a:bodyPr>
            <a:normAutofit/>
          </a:bodyPr>
          <a:lstStyle/>
          <a:p>
            <a:r>
              <a:rPr lang="en-US" sz="3600" b="1" dirty="0"/>
              <a:t>8. Classes</a:t>
            </a:r>
            <a:br>
              <a:rPr lang="en-US" altLang="zh-CN" sz="3600" b="1" dirty="0"/>
            </a:br>
            <a:r>
              <a:rPr lang="en-US" dirty="0"/>
              <a:t>8.6 Example: A Polynomial Class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C14F038-1B50-F1B2-855F-14E5D46562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4521" y="1915448"/>
            <a:ext cx="7324239" cy="48294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5C6121-1FE3-52F5-331E-F664B1FF1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099" y="2030190"/>
            <a:ext cx="4985233" cy="27976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5471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8DC98-0B9E-4A07-0ED7-D72072FA7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DCD1E87-D327-D782-A2C5-D1F8E4E771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846" y="2003937"/>
            <a:ext cx="10278935" cy="4705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C283C9-5935-4AED-19C8-E1E43F0A56B7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066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080735-7A61-36C4-2F79-3001401D6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9227476" cy="1362113"/>
          </a:xfrm>
        </p:spPr>
        <p:txBody>
          <a:bodyPr>
            <a:normAutofit/>
          </a:bodyPr>
          <a:lstStyle/>
          <a:p>
            <a:r>
              <a:rPr lang="en-US" sz="3600" b="1" dirty="0"/>
              <a:t>9. Object-Oriented Programming</a:t>
            </a:r>
            <a:br>
              <a:rPr lang="en-US" altLang="zh-CN" sz="3600" b="1" dirty="0"/>
            </a:br>
            <a:r>
              <a:rPr lang="en-US" dirty="0"/>
              <a:t>9.1 Class Hierarchies and Inheritance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6D1929-6EEF-D4E4-DDAB-6ACF3EA81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23" y="2003937"/>
            <a:ext cx="2457865" cy="268802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A507B7-F3F6-925D-5989-B37606557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6666" y="2295490"/>
            <a:ext cx="2867488" cy="2150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20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626EA-FF97-0D19-C072-39132FBEF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9DB629-FAD8-62D8-ABDB-16ABB9C3BE63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067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A3CCDE-2BC2-44EE-023D-DCEDB1616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353368" cy="1362113"/>
          </a:xfrm>
        </p:spPr>
        <p:txBody>
          <a:bodyPr>
            <a:normAutofit/>
          </a:bodyPr>
          <a:lstStyle/>
          <a:p>
            <a:r>
              <a:rPr lang="en-US" sz="3600" b="1" dirty="0"/>
              <a:t>9. Object-Oriented Programming</a:t>
            </a:r>
            <a:br>
              <a:rPr lang="en-US" altLang="zh-CN" sz="3600" b="1" dirty="0"/>
            </a:br>
            <a:r>
              <a:rPr lang="en-US" dirty="0"/>
              <a:t>9.2 Example: Classes for Numerical Differentiation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A2056A8-B324-F517-C36F-D101964085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658" y="1964608"/>
            <a:ext cx="8450826" cy="4766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668ED5-CD86-C49B-85EA-E10D2C76A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552" y="1288025"/>
            <a:ext cx="5138995" cy="38542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8295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1B249-C46D-8207-8442-CB6384C7B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787517-A584-B421-E833-1272446B43D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068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181C1A-258E-E6F8-7985-97964ACB1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353368" cy="1362113"/>
          </a:xfrm>
        </p:spPr>
        <p:txBody>
          <a:bodyPr>
            <a:normAutofit/>
          </a:bodyPr>
          <a:lstStyle/>
          <a:p>
            <a:r>
              <a:rPr lang="en-US" sz="3600" b="1" dirty="0"/>
              <a:t>9. Object-Oriented Programming</a:t>
            </a:r>
            <a:br>
              <a:rPr lang="en-US" altLang="zh-CN" sz="3600" b="1" dirty="0"/>
            </a:br>
            <a:r>
              <a:rPr lang="en-US" dirty="0"/>
              <a:t>9.3 Example: Classes for Numerical Integration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63AFA1C-1F27-2838-55A6-A581A7426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657" y="1925279"/>
            <a:ext cx="8480323" cy="4804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9C355F-C3AB-1596-93CE-887F0EB6D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741" y="1740310"/>
            <a:ext cx="4496619" cy="3372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92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31270-63F2-928A-6A71-2BB34DA5D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319B39-2AFA-B7F7-F74D-5FB59F6DEA73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069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8DC3FA-4E1D-3E1C-D05E-922E4A7F2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353368" cy="1362113"/>
          </a:xfrm>
        </p:spPr>
        <p:txBody>
          <a:bodyPr>
            <a:normAutofit/>
          </a:bodyPr>
          <a:lstStyle/>
          <a:p>
            <a:r>
              <a:rPr lang="en-US" sz="3600" b="1" dirty="0"/>
              <a:t>Introduction to Scientific Programming with Python</a:t>
            </a:r>
            <a:br>
              <a:rPr lang="en-US" altLang="zh-CN" sz="3600" b="1" dirty="0"/>
            </a:br>
            <a:r>
              <a:rPr lang="en-US" dirty="0"/>
              <a:t>Summary and Closing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60A109-0DC6-8BA1-B622-422E5E2A6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43" y="2034933"/>
            <a:ext cx="6844802" cy="4563201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546F253-C17F-927C-A193-B6F2619D16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31206" y="2438658"/>
            <a:ext cx="4652466" cy="3696672"/>
          </a:xfrm>
        </p:spPr>
      </p:pic>
    </p:spTree>
    <p:extLst>
      <p:ext uri="{BB962C8B-B14F-4D97-AF65-F5344CB8AC3E}">
        <p14:creationId xmlns:p14="http://schemas.microsoft.com/office/powerpoint/2010/main" val="203855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0A8A8-D08E-72B5-4D9A-CC80C9FB3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6BDF29A-0378-6C1C-047E-8DD134AC9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2.3 Formatting Text Output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D880BB-AA0B-7D9C-52EF-DBCBFF4552B5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007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5E72BA-642E-3C1C-912D-E126C84AE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102" y="1933609"/>
            <a:ext cx="7265336" cy="4811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C54169-3301-0CBA-175C-B9BE30B36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299" y="2357901"/>
            <a:ext cx="4839375" cy="39629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4034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F367-20E0-7B31-D924-78C0858A9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My Courses on Python</a:t>
            </a:r>
            <a:br>
              <a:rPr lang="en-US" dirty="0"/>
            </a:br>
            <a:r>
              <a:rPr lang="en-US" sz="2400" dirty="0"/>
              <a:t>https://www.udemy.com/user/xiaoqi-zhao/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3FAED5-A952-BBB9-4719-3D0BE6FAE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366" y="1908018"/>
            <a:ext cx="2984430" cy="23155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F1B949-A8B7-8726-F7D6-493E39AF5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362" y="4326330"/>
            <a:ext cx="2984430" cy="24500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99A288-A5B0-CE8B-4B60-2F85CE854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362" y="1908019"/>
            <a:ext cx="2984430" cy="23155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65A686-CD2B-0350-11BF-87B61EBB2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365" y="4326330"/>
            <a:ext cx="2984429" cy="24500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F04B6A-C226-5F98-C1A0-B1065A9C91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364" y="1908018"/>
            <a:ext cx="2984430" cy="23155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B276EF-90BF-D90D-F7D7-CA6BCB56B5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4364" y="4326330"/>
            <a:ext cx="2984430" cy="24500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F2688F2-20D5-FF46-864F-6877DECD92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4732" y="535561"/>
            <a:ext cx="3965384" cy="11740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8433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CEFDF-746A-9575-B106-D84E18595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Top 7 Benefits Of Code Learning Platforms - Programming Insider">
            <a:extLst>
              <a:ext uri="{FF2B5EF4-FFF2-40B4-BE49-F238E27FC236}">
                <a16:creationId xmlns:a16="http://schemas.microsoft.com/office/drawing/2014/main" id="{19971685-F0C9-1624-4546-4F0D73B45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586" y="206478"/>
            <a:ext cx="9361050" cy="52662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A99F85-413C-6CD3-4B84-E30069C1C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64" y="129013"/>
            <a:ext cx="4036376" cy="44294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A50283-1003-C9C1-53E0-EC2D893346A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481842" y="3215148"/>
            <a:ext cx="7499248" cy="31947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7608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8B87D-B5D9-26F0-D9C7-27BA77866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1A84357-DDF5-8E11-5D3A-501BE4F40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2.4 </a:t>
            </a:r>
            <a:r>
              <a:rPr lang="en-US" altLang="zh-CN" dirty="0"/>
              <a:t>Importing Modules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D0FB98-EA67-0ABB-B9BA-DB94FE7EC8E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008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27E06B-1A95-9E94-3FFC-8782FD723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705" y="1915447"/>
            <a:ext cx="7254939" cy="4826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F12902-48B9-5AE1-7FF1-762391115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328" y="2784306"/>
            <a:ext cx="5156750" cy="3439513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850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887A2-0461-14F4-A38F-364B1B43F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E448B2B-8FC7-A4B6-0250-B686E026F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2.5 Pitfalls When Programming Mathematics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8B6A44-DEFF-C956-E02A-1A42A4589C44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009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7D4C291-A9AA-96C5-E8CB-D2E22569D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0268" y="1935111"/>
            <a:ext cx="7280004" cy="4834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D3B20F-39CC-5C06-814A-E2B84B8EB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374" y="2123767"/>
            <a:ext cx="4505575" cy="44736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149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14728</TotalTime>
  <Words>1074</Words>
  <Application>Microsoft Office PowerPoint</Application>
  <PresentationFormat>Widescreen</PresentationFormat>
  <Paragraphs>140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5" baseType="lpstr">
      <vt:lpstr>Arial</vt:lpstr>
      <vt:lpstr>Calibri</vt:lpstr>
      <vt:lpstr>Wingdings</vt:lpstr>
      <vt:lpstr>Educational subjects 16x9</vt:lpstr>
      <vt:lpstr>Scientific Programming with Python</vt:lpstr>
      <vt:lpstr>1. Getting Started with Python 1.1 The First Example: Hello, world</vt:lpstr>
      <vt:lpstr>1. Getting Started with Python 1.2 Different Ways of Use Python</vt:lpstr>
      <vt:lpstr>2. Computing with Formulas 2.1 Programming Simple Mathematics</vt:lpstr>
      <vt:lpstr>2. Computing with Formulas 2.2 Variables and Variable Types (1)</vt:lpstr>
      <vt:lpstr>2. Computing with Formulas 2.2 Variables and Variable Types (2)</vt:lpstr>
      <vt:lpstr>2. Computing with Formulas 2.3 Formatting Text Output</vt:lpstr>
      <vt:lpstr>2. Computing with Formulas 2.4 Importing Modules</vt:lpstr>
      <vt:lpstr>2. Computing with Formulas 2.5 Pitfalls When Programming Mathematics</vt:lpstr>
      <vt:lpstr>3. Loops and Lists 3.1 Loops for Automating Repetitive Tasks</vt:lpstr>
      <vt:lpstr>3. Loops and Lists 3.2 Boolean Expressions</vt:lpstr>
      <vt:lpstr>3. Loops and Lists 3.3 Using Lists to Store Sequences of Data</vt:lpstr>
      <vt:lpstr>3. Loops and Lists 3.4 Iterating Over a List with a FOR Loop – (1)</vt:lpstr>
      <vt:lpstr>3. Loops and Lists 3.4 Iterating Over a List with a FOR Loop – (2)</vt:lpstr>
      <vt:lpstr>3. Loops and Lists 3.4 Iterating Over a List with a FOR Loop – (3)</vt:lpstr>
      <vt:lpstr>3. Loops and Lists 3.4 Iterating Over a List with a FOR Loop – (4)</vt:lpstr>
      <vt:lpstr>3. Loops and Lists 3.4 Iterating Over a List with a FOR Loop – (5)</vt:lpstr>
      <vt:lpstr>3. Loops and Lists 3.5 Nested Lists and List Slicing – (1) List Nesting</vt:lpstr>
      <vt:lpstr>3. Loops and Lists 3.5 Nested Lists and List Slicing - (2) List Slicing</vt:lpstr>
      <vt:lpstr>3. Loops and Lists 3.6 Tuples</vt:lpstr>
      <vt:lpstr>4.Functions and Branching 4.1 Programming with Functions</vt:lpstr>
      <vt:lpstr>4.Functions and Branching 4.2 Function Arguments and Local Variables – (1)</vt:lpstr>
      <vt:lpstr>4.Functions and Branching 4.2 Function Arguments and Local Variables – (2)</vt:lpstr>
      <vt:lpstr>4.Functions and Branching 4.2 Function Arguments and Local Variables – (3)</vt:lpstr>
      <vt:lpstr>4.Functions and Branching 4.2 Function Arguments and Local Variables – (4)</vt:lpstr>
      <vt:lpstr>4.Functions and Branching 4.3 Default Arguments and Doc Strings – (1) Default Arguments</vt:lpstr>
      <vt:lpstr>4.Functions and Branching 4.3 Default Arguments and Doc Strings – (2) Documentation of F</vt:lpstr>
      <vt:lpstr>4.Functions and Branching 4.4 IF-Tests for Branching the Program Flow</vt:lpstr>
      <vt:lpstr>4.Functions and Branching 4.5 Functions as Arguments to Functions / Lambda</vt:lpstr>
      <vt:lpstr>4.Functions and Branching 4.6 Solving Equations with Functions (1) Bisection Method</vt:lpstr>
      <vt:lpstr>4.Functions and Branching 4.6 Solving Equations with Functions (2) Newton’s Method</vt:lpstr>
      <vt:lpstr>4.Functions and Branching 4.7 Writing Test Function to Verify our Programs (1) Basis</vt:lpstr>
      <vt:lpstr>4.Functions and Branching 4.7 Writing Test Function to Verify our Programs (2) More Tests</vt:lpstr>
      <vt:lpstr>5. User Input and Error Handling 5.1 Reading User Input Data – (1) Interaction for Inputs</vt:lpstr>
      <vt:lpstr>5. User Input and Error Handling 5.1 Reading User Input Data – (2) Interaction for Inputs</vt:lpstr>
      <vt:lpstr>5. User Input and Error Handling 5.2 Flexible User Input (1) using eval</vt:lpstr>
      <vt:lpstr>5. User Input and Error Handling 5.2 Flexible User Input (2) using exec</vt:lpstr>
      <vt:lpstr>5. User Input and Error Handling 5.3 Reading Data from Files</vt:lpstr>
      <vt:lpstr>5. User Input and Error Handling 5.4 Writing Data to Files</vt:lpstr>
      <vt:lpstr>5. User Input and Error Handling 5.5 Handling Errors in Programs (1) Standard Python Exception</vt:lpstr>
      <vt:lpstr>5. User Input and Error Handling 5.5 Handling Errors in Programs (2) Program Self Exception</vt:lpstr>
      <vt:lpstr>5. User Input and Error Handling 5.6 Making Modules</vt:lpstr>
      <vt:lpstr>6. Arrays and Plotting 6.1 NumPy and Array Computing – Part 1</vt:lpstr>
      <vt:lpstr>6. Arrays and Plotting 6.1 NumPy and Array Computing – Part 2</vt:lpstr>
      <vt:lpstr>6. Arrays and Plotting 6.2 Plotting Curves with Matplotlib – Part 1</vt:lpstr>
      <vt:lpstr>6. Arrays and Plotting 6.2 Plotting Curves with Matplotlib – Part 2</vt:lpstr>
      <vt:lpstr>6. Arrays and Plotting 6.3 Plotting Discontinuous and Piecewise-Defined Functions</vt:lpstr>
      <vt:lpstr>6. Arrays and Plotting 6.4 Making a Movie of a Plot – First Alternative</vt:lpstr>
      <vt:lpstr>6. Arrays and Plotting 6.4 Making a Movie of a Plot – Second Alternative</vt:lpstr>
      <vt:lpstr>6. Arrays and Plotting 6.4 Making a Movie of a Plot – Third Alternative</vt:lpstr>
      <vt:lpstr>6. Arrays and Plotting 6.5 More Useful Array Operations</vt:lpstr>
      <vt:lpstr>7. Dictionaries and String 7.1 Dictionaries – 1. Basis</vt:lpstr>
      <vt:lpstr>7. Dictionaries and String 7.1 Dictionaries – 2. Similarities with Lists</vt:lpstr>
      <vt:lpstr>7. Dictionaries and String 7.3 Example: A Dictionary for Polynomials</vt:lpstr>
      <vt:lpstr>7. Dictionaries and String 7.4 Example: Reading File Data to a Dictionary</vt:lpstr>
      <vt:lpstr>7. Dictionaries and String 7.5 String Manipulation – 1. String slicing, find and replace</vt:lpstr>
      <vt:lpstr>7. Dictionaries and String 7.5 String Manipulation – 2. Splitting and Joining String</vt:lpstr>
      <vt:lpstr>7. Dictionaries and String 7.5 String Manipulation – 3. Other String Methods</vt:lpstr>
      <vt:lpstr>8. Classes 8.1 Basics of Classes</vt:lpstr>
      <vt:lpstr>8. Classes 8.2 Protected Class Attributes</vt:lpstr>
      <vt:lpstr>8. Classes 8.3 Special Methods – 1. Calling (__call__), Printing (__str__)</vt:lpstr>
      <vt:lpstr>8. Classes 8.3 Special Methods – 2. Math, __repr__ and more</vt:lpstr>
      <vt:lpstr>8. Classes 8.4 Example: Automatic Differentiation of Functions</vt:lpstr>
      <vt:lpstr>8. Classes 8.5 Test Functions for Classes</vt:lpstr>
      <vt:lpstr>8. Classes 8.6 Example: A Polynomial Class</vt:lpstr>
      <vt:lpstr>9. Object-Oriented Programming 9.1 Class Hierarchies and Inheritance</vt:lpstr>
      <vt:lpstr>9. Object-Oriented Programming 9.2 Example: Classes for Numerical Differentiation</vt:lpstr>
      <vt:lpstr>9. Object-Oriented Programming 9.3 Example: Classes for Numerical Integration</vt:lpstr>
      <vt:lpstr>Introduction to Scientific Programming with Python Summary and Closing</vt:lpstr>
      <vt:lpstr>My Courses on Python https://www.udemy.com/user/xiaoqi-zhao/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94</cp:revision>
  <dcterms:created xsi:type="dcterms:W3CDTF">2025-03-29T02:21:23Z</dcterms:created>
  <dcterms:modified xsi:type="dcterms:W3CDTF">2025-04-21T08:07:22Z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2025-03-29T02:21:41Z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c854470f-dce8-484f-8e66-6559ccde21ba</vt:lpwstr>
  </property>
  <property fmtid="{D5CDD505-2E9C-101B-9397-08002B2CF9AE}" pid="8" name="MSIP_Label_19540963-e559-4020-8a90-fe8a502c2801_ContentBits">
    <vt:lpwstr>0</vt:lpwstr>
  </property>
  <property fmtid="{D5CDD505-2E9C-101B-9397-08002B2CF9AE}" pid="9" name="MSIP_Label_19540963-e559-4020-8a90-fe8a502c2801_Tag">
    <vt:lpwstr>10, 3, 0, 1</vt:lpwstr>
  </property>
</Properties>
</file>